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0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833199" y="226242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05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Gestión de Finanzas Personales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200" y="4262080"/>
            <a:ext cx="533919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Las finanzas personales hacen referencia a la gestión de los recursos financieros de la persona. Donde se consideran sus ingresos, gatos, ahorros e inversiones. Aprende a tomar el control de tus finanzas con estos pasos clave.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971193" y="5589746"/>
            <a:ext cx="79415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152" kern="0" spc="-35" dirty="0">
                <a:solidFill>
                  <a:srgbClr val="FFFFFF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</a:t>
            </a:r>
            <a:endParaRPr lang="en-US" sz="1152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00668F1-FF6A-4C67-87B0-CF5DB4D82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207" y="1854207"/>
            <a:ext cx="7330543" cy="48931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692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4689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02919" y="3352800"/>
            <a:ext cx="9824442" cy="13732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07"/>
              </a:lnSpc>
              <a:buNone/>
            </a:pPr>
            <a:r>
              <a:rPr lang="en-US" sz="4326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Importancia de la gestión de finanzas personales</a:t>
            </a:r>
            <a:endParaRPr lang="en-US" sz="4326" dirty="0"/>
          </a:p>
        </p:txBody>
      </p:sp>
      <p:sp>
        <p:nvSpPr>
          <p:cNvPr id="6" name="Shape 2"/>
          <p:cNvSpPr/>
          <p:nvPr/>
        </p:nvSpPr>
        <p:spPr>
          <a:xfrm>
            <a:off x="2402919" y="5227320"/>
            <a:ext cx="494348" cy="494348"/>
          </a:xfrm>
          <a:prstGeom prst="roundRect">
            <a:avLst>
              <a:gd name="adj" fmla="val 20004"/>
            </a:avLst>
          </a:prstGeom>
          <a:solidFill>
            <a:srgbClr val="EBD0FB"/>
          </a:solidFill>
          <a:ln w="13692">
            <a:solidFill>
              <a:srgbClr val="D7A1F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2561868" y="5268397"/>
            <a:ext cx="176332" cy="4120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4"/>
              </a:lnSpc>
              <a:buNone/>
            </a:pPr>
            <a:r>
              <a:rPr lang="en-US" sz="2596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596" dirty="0"/>
          </a:p>
        </p:txBody>
      </p:sp>
      <p:sp>
        <p:nvSpPr>
          <p:cNvPr id="8" name="Text 4"/>
          <p:cNvSpPr/>
          <p:nvPr/>
        </p:nvSpPr>
        <p:spPr>
          <a:xfrm>
            <a:off x="3116937" y="5302806"/>
            <a:ext cx="2197537" cy="343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4"/>
              </a:lnSpc>
              <a:buNone/>
            </a:pPr>
            <a:r>
              <a:rPr lang="en-US" sz="2163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Control Financiero</a:t>
            </a:r>
            <a:endParaRPr lang="en-US" sz="2163" dirty="0"/>
          </a:p>
        </p:txBody>
      </p:sp>
      <p:sp>
        <p:nvSpPr>
          <p:cNvPr id="9" name="Text 5"/>
          <p:cNvSpPr/>
          <p:nvPr/>
        </p:nvSpPr>
        <p:spPr>
          <a:xfrm>
            <a:off x="3116937" y="5865733"/>
            <a:ext cx="2414349" cy="14063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Te permite tener un mayor control de tus ingresos y gastos, evitando deudas innecesarias.</a:t>
            </a:r>
            <a:endParaRPr lang="en-US" sz="1730" dirty="0"/>
          </a:p>
        </p:txBody>
      </p:sp>
      <p:sp>
        <p:nvSpPr>
          <p:cNvPr id="10" name="Shape 6"/>
          <p:cNvSpPr/>
          <p:nvPr/>
        </p:nvSpPr>
        <p:spPr>
          <a:xfrm>
            <a:off x="5750957" y="5227320"/>
            <a:ext cx="494348" cy="494348"/>
          </a:xfrm>
          <a:prstGeom prst="roundRect">
            <a:avLst>
              <a:gd name="adj" fmla="val 20004"/>
            </a:avLst>
          </a:prstGeom>
          <a:solidFill>
            <a:srgbClr val="EBD0FB"/>
          </a:solidFill>
          <a:ln w="13692">
            <a:solidFill>
              <a:srgbClr val="D7A1F7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5909905" y="5268397"/>
            <a:ext cx="176332" cy="4120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4"/>
              </a:lnSpc>
              <a:buNone/>
            </a:pPr>
            <a:r>
              <a:rPr lang="en-US" sz="2596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596" dirty="0"/>
          </a:p>
        </p:txBody>
      </p:sp>
      <p:sp>
        <p:nvSpPr>
          <p:cNvPr id="12" name="Text 8"/>
          <p:cNvSpPr/>
          <p:nvPr/>
        </p:nvSpPr>
        <p:spPr>
          <a:xfrm>
            <a:off x="6464975" y="5302806"/>
            <a:ext cx="2197537" cy="343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4"/>
              </a:lnSpc>
              <a:buNone/>
            </a:pPr>
            <a:r>
              <a:rPr lang="en-US" sz="2163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Metas Financieras</a:t>
            </a:r>
            <a:endParaRPr lang="en-US" sz="2163" dirty="0"/>
          </a:p>
        </p:txBody>
      </p:sp>
      <p:sp>
        <p:nvSpPr>
          <p:cNvPr id="13" name="Text 9"/>
          <p:cNvSpPr/>
          <p:nvPr/>
        </p:nvSpPr>
        <p:spPr>
          <a:xfrm>
            <a:off x="6464975" y="5865733"/>
            <a:ext cx="2414349" cy="1757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La gestión adecuada te ayudará a establecer metas claras y realistas para alcanzar la libertad financiera.</a:t>
            </a:r>
            <a:endParaRPr lang="en-US" sz="1730" dirty="0"/>
          </a:p>
        </p:txBody>
      </p:sp>
      <p:sp>
        <p:nvSpPr>
          <p:cNvPr id="14" name="Shape 10"/>
          <p:cNvSpPr/>
          <p:nvPr/>
        </p:nvSpPr>
        <p:spPr>
          <a:xfrm>
            <a:off x="9098994" y="5227320"/>
            <a:ext cx="494348" cy="494348"/>
          </a:xfrm>
          <a:prstGeom prst="roundRect">
            <a:avLst>
              <a:gd name="adj" fmla="val 20004"/>
            </a:avLst>
          </a:prstGeom>
          <a:solidFill>
            <a:srgbClr val="EBD0FB"/>
          </a:solidFill>
          <a:ln w="13692">
            <a:solidFill>
              <a:srgbClr val="D7A1F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257943" y="5268397"/>
            <a:ext cx="176332" cy="4120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4"/>
              </a:lnSpc>
              <a:buNone/>
            </a:pPr>
            <a:r>
              <a:rPr lang="en-US" sz="2596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596" dirty="0"/>
          </a:p>
        </p:txBody>
      </p:sp>
      <p:sp>
        <p:nvSpPr>
          <p:cNvPr id="16" name="Text 12"/>
          <p:cNvSpPr/>
          <p:nvPr/>
        </p:nvSpPr>
        <p:spPr>
          <a:xfrm>
            <a:off x="9813012" y="5302806"/>
            <a:ext cx="2197537" cy="343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4"/>
              </a:lnSpc>
              <a:buNone/>
            </a:pPr>
            <a:r>
              <a:rPr lang="en-US" sz="2163" b="1" kern="0" spc="-43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Seguridad Futura</a:t>
            </a:r>
            <a:endParaRPr lang="en-US" sz="2163" dirty="0"/>
          </a:p>
        </p:txBody>
      </p:sp>
      <p:sp>
        <p:nvSpPr>
          <p:cNvPr id="17" name="Text 13"/>
          <p:cNvSpPr/>
          <p:nvPr/>
        </p:nvSpPr>
        <p:spPr>
          <a:xfrm>
            <a:off x="9813012" y="5865733"/>
            <a:ext cx="2414349" cy="17579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9"/>
              </a:lnSpc>
              <a:buNone/>
            </a:pPr>
            <a:r>
              <a:rPr lang="en-US" sz="173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Al gestionar tus finanzas, estarás preparado para enfrentar imprevistos y garantizar un futuro más estable.</a:t>
            </a:r>
            <a:endParaRPr lang="en-US" sz="17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2140387"/>
            <a:ext cx="836306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Paso 1: Establecer metas financieras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3279100"/>
            <a:ext cx="3163014" cy="2810113"/>
          </a:xfrm>
          <a:prstGeom prst="roundRect">
            <a:avLst>
              <a:gd name="adj" fmla="val 3558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84371" y="351508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Análisis Personal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584371" y="4084439"/>
            <a:ext cx="269105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Evalúa tu situación financiera actual y define metas a corto, mediano y largo plazo.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733574" y="3279100"/>
            <a:ext cx="3163014" cy="2810113"/>
          </a:xfrm>
          <a:prstGeom prst="roundRect">
            <a:avLst>
              <a:gd name="adj" fmla="val 3558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969556" y="3515082"/>
            <a:ext cx="245899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Estrategias de Ahorro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969556" y="4084439"/>
            <a:ext cx="269105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Identifica áreas donde puedes recortar gastos y desarrolla hábitos de ahorro efectivos.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118759" y="3279100"/>
            <a:ext cx="3163014" cy="2810113"/>
          </a:xfrm>
          <a:prstGeom prst="roundRect">
            <a:avLst>
              <a:gd name="adj" fmla="val 3558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354741" y="3515082"/>
            <a:ext cx="26910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Inversiones Inteligentes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354741" y="4431625"/>
            <a:ext cx="269105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Conoce las diferentes opciones de inversión y selecciona la más adecuada para tu perfil.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712589"/>
            <a:ext cx="677560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Paso 2: Crear un presupuesto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7" name="Shape 3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8" name="Shape 4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074480" y="195548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2388513" y="1962388"/>
            <a:ext cx="23425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Registro de Ingresos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2388513" y="2531745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Identifica y registra todos tus ingresos mensuales de manera detallada.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3" name="Shape 9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74480" y="3955137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2388513" y="3962043"/>
            <a:ext cx="284618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Categorización de Gastos</a:t>
            </a:r>
            <a:endParaRPr lang="en-US" sz="2187" dirty="0"/>
          </a:p>
        </p:txBody>
      </p:sp>
      <p:sp>
        <p:nvSpPr>
          <p:cNvPr id="16" name="Text 12"/>
          <p:cNvSpPr/>
          <p:nvPr/>
        </p:nvSpPr>
        <p:spPr>
          <a:xfrm>
            <a:off x="2388513" y="4531400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Organiza tus gastos en categorías e identifica áreas de mayor gasto.</a:t>
            </a:r>
            <a:endParaRPr lang="en-US" sz="1750" dirty="0"/>
          </a:p>
        </p:txBody>
      </p:sp>
      <p:sp>
        <p:nvSpPr>
          <p:cNvPr id="17" name="Shape 13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8" name="Shape 14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74480" y="5954792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6"/>
          <p:cNvSpPr/>
          <p:nvPr/>
        </p:nvSpPr>
        <p:spPr>
          <a:xfrm>
            <a:off x="2388513" y="59616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Equilibrio y Ajustes</a:t>
            </a:r>
            <a:endParaRPr lang="en-US" sz="2187" dirty="0"/>
          </a:p>
        </p:txBody>
      </p:sp>
      <p:sp>
        <p:nvSpPr>
          <p:cNvPr id="21" name="Text 17"/>
          <p:cNvSpPr/>
          <p:nvPr/>
        </p:nvSpPr>
        <p:spPr>
          <a:xfrm>
            <a:off x="2388513" y="6531054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Ajusta tus gastos y encuentra el equilibrio entre tus ingresos y tus metas financieras.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2693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460659"/>
            <a:ext cx="588335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Paso 3: Ahorrar e Invertir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599373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78607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Ahorro Constante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5355431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Establece un plan de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ahorro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y busca oportunidades para incrementar tus ahorros.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599373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786074"/>
            <a:ext cx="276236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Inversiones Estratégicas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5355431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Realiza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inversiones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financieras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que se alineen con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tus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objetivos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arriesga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de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manera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inteligente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599373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786193"/>
            <a:ext cx="308907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Planificación para el Futuro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702737"/>
            <a:ext cx="30890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Considera opciones de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ahorro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750" kern="0" spc="-35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futuro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y asegura tu bienestar financiero a largo plazo.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2151578"/>
            <a:ext cx="547830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Paso 4: Manejar deudas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401378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Consolidación de Deudas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348389" y="4456509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Evalúa la opción de consolidar tus deudas para facilitar su pago y reducir la carga financiera.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401378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Priorización de Pagos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847398" y="4456509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Establece una estrategia para pagar deudas en orden de prioridad, comenzando con las de mayor interés.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401378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Negociación de Intereses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346406" y="4456509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Considera la posibilidad de negociar tasas de interés más bajas con tus acreedores.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712589"/>
            <a:ext cx="637174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Paso 5: Proteger los activos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4801910" y="1740218"/>
            <a:ext cx="44410" cy="5776793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7" name="Shape 3"/>
          <p:cNvSpPr/>
          <p:nvPr/>
        </p:nvSpPr>
        <p:spPr>
          <a:xfrm>
            <a:off x="5074027" y="2141518"/>
            <a:ext cx="777597" cy="4441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8" name="Shape 4"/>
          <p:cNvSpPr/>
          <p:nvPr/>
        </p:nvSpPr>
        <p:spPr>
          <a:xfrm>
            <a:off x="4574084" y="191381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4732080" y="1955483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6"/>
          <p:cNvSpPr/>
          <p:nvPr/>
        </p:nvSpPr>
        <p:spPr>
          <a:xfrm>
            <a:off x="6046113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Seguro de Vida</a:t>
            </a:r>
            <a:endParaRPr lang="en-US" sz="2187" dirty="0"/>
          </a:p>
        </p:txBody>
      </p:sp>
      <p:sp>
        <p:nvSpPr>
          <p:cNvPr id="11" name="Text 7"/>
          <p:cNvSpPr/>
          <p:nvPr/>
        </p:nvSpPr>
        <p:spPr>
          <a:xfrm>
            <a:off x="6046113" y="253174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Adquiere un seguro que proteja a tus seres queridos en caso de fallecimiento o incapacidad.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074027" y="4141172"/>
            <a:ext cx="777597" cy="4441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3" name="Shape 9"/>
          <p:cNvSpPr/>
          <p:nvPr/>
        </p:nvSpPr>
        <p:spPr>
          <a:xfrm>
            <a:off x="4574084" y="3913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4732080" y="3955137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1"/>
          <p:cNvSpPr/>
          <p:nvPr/>
        </p:nvSpPr>
        <p:spPr>
          <a:xfrm>
            <a:off x="6046113" y="3962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Seguro de Salud</a:t>
            </a:r>
            <a:endParaRPr lang="en-US" sz="2187" dirty="0"/>
          </a:p>
        </p:txBody>
      </p:sp>
      <p:sp>
        <p:nvSpPr>
          <p:cNvPr id="16" name="Text 12"/>
          <p:cNvSpPr/>
          <p:nvPr/>
        </p:nvSpPr>
        <p:spPr>
          <a:xfrm>
            <a:off x="6046113" y="453140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Garantiza tu tranquilidad financiera al contar con un seguro de salud que cubra tus gastos médicos.</a:t>
            </a:r>
            <a:endParaRPr lang="en-US" sz="1750" dirty="0"/>
          </a:p>
        </p:txBody>
      </p:sp>
      <p:sp>
        <p:nvSpPr>
          <p:cNvPr id="17" name="Shape 13"/>
          <p:cNvSpPr/>
          <p:nvPr/>
        </p:nvSpPr>
        <p:spPr>
          <a:xfrm>
            <a:off x="5074027" y="6140827"/>
            <a:ext cx="777597" cy="44410"/>
          </a:xfrm>
          <a:prstGeom prst="rect">
            <a:avLst/>
          </a:prstGeom>
          <a:solidFill>
            <a:srgbClr val="D7A1F7"/>
          </a:solidFill>
          <a:ln/>
        </p:spPr>
      </p:sp>
      <p:sp>
        <p:nvSpPr>
          <p:cNvPr id="18" name="Shape 14"/>
          <p:cNvSpPr/>
          <p:nvPr/>
        </p:nvSpPr>
        <p:spPr>
          <a:xfrm>
            <a:off x="4574084" y="591312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4732080" y="5954792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6"/>
          <p:cNvSpPr/>
          <p:nvPr/>
        </p:nvSpPr>
        <p:spPr>
          <a:xfrm>
            <a:off x="6046113" y="5961698"/>
            <a:ext cx="285583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Planificación Patrimonial</a:t>
            </a:r>
            <a:endParaRPr lang="en-US" sz="2187" dirty="0"/>
          </a:p>
        </p:txBody>
      </p:sp>
      <p:sp>
        <p:nvSpPr>
          <p:cNvPr id="21" name="Text 17"/>
          <p:cNvSpPr/>
          <p:nvPr/>
        </p:nvSpPr>
        <p:spPr>
          <a:xfrm>
            <a:off x="6046113" y="6531054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Busca asesoramiento profesional para proteger tus activos y planificar la sucesión.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219"/>
          </a:xfrm>
          <a:prstGeom prst="rect">
            <a:avLst/>
          </a:prstGeom>
          <a:solidFill>
            <a:srgbClr val="FFFFFF">
              <a:alpha val="75000"/>
            </a:srgbClr>
          </a:solidFill>
          <a:ln w="10239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05454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641169" y="2506504"/>
            <a:ext cx="7348061" cy="1027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044"/>
              </a:lnSpc>
              <a:buNone/>
            </a:pPr>
            <a:r>
              <a:rPr lang="en-US" sz="3236" b="1" kern="0" spc="-65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Consejos para una Buena Gestión de las Finanzas Personales</a:t>
            </a:r>
            <a:endParaRPr lang="en-US" sz="3236" dirty="0"/>
          </a:p>
        </p:txBody>
      </p:sp>
      <p:sp>
        <p:nvSpPr>
          <p:cNvPr id="6" name="Shape 2"/>
          <p:cNvSpPr/>
          <p:nvPr/>
        </p:nvSpPr>
        <p:spPr>
          <a:xfrm>
            <a:off x="3641169" y="3908465"/>
            <a:ext cx="369808" cy="369808"/>
          </a:xfrm>
          <a:prstGeom prst="roundRect">
            <a:avLst>
              <a:gd name="adj" fmla="val 20001"/>
            </a:avLst>
          </a:prstGeom>
          <a:solidFill>
            <a:srgbClr val="EBD0FB"/>
          </a:solidFill>
          <a:ln w="10239">
            <a:solidFill>
              <a:srgbClr val="D7A1F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3759875" y="3939302"/>
            <a:ext cx="132278" cy="3081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7"/>
              </a:lnSpc>
              <a:buNone/>
            </a:pPr>
            <a:r>
              <a:rPr lang="en-US" sz="1941" b="1" kern="0" spc="-3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1941" dirty="0"/>
          </a:p>
        </p:txBody>
      </p:sp>
      <p:sp>
        <p:nvSpPr>
          <p:cNvPr id="8" name="Text 4"/>
          <p:cNvSpPr/>
          <p:nvPr/>
        </p:nvSpPr>
        <p:spPr>
          <a:xfrm>
            <a:off x="4175284" y="3964900"/>
            <a:ext cx="1805702" cy="5136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22"/>
              </a:lnSpc>
              <a:buNone/>
            </a:pPr>
            <a:r>
              <a:rPr lang="en-US" sz="1618" b="1" kern="0" spc="-3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Planificación a Largo Plazo</a:t>
            </a:r>
            <a:endParaRPr lang="en-US" sz="1618" dirty="0"/>
          </a:p>
        </p:txBody>
      </p:sp>
      <p:sp>
        <p:nvSpPr>
          <p:cNvPr id="9" name="Text 5"/>
          <p:cNvSpPr/>
          <p:nvPr/>
        </p:nvSpPr>
        <p:spPr>
          <a:xfrm>
            <a:off x="4175284" y="4642842"/>
            <a:ext cx="1805702" cy="5260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71"/>
              </a:lnSpc>
              <a:buNone/>
            </a:pPr>
            <a:r>
              <a:rPr lang="en-US" sz="1294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Piensa en todos tus gastos futuros.</a:t>
            </a:r>
            <a:endParaRPr lang="en-US" sz="1294" dirty="0"/>
          </a:p>
        </p:txBody>
      </p:sp>
      <p:sp>
        <p:nvSpPr>
          <p:cNvPr id="10" name="Shape 6"/>
          <p:cNvSpPr/>
          <p:nvPr/>
        </p:nvSpPr>
        <p:spPr>
          <a:xfrm>
            <a:off x="6145292" y="3908465"/>
            <a:ext cx="369808" cy="369808"/>
          </a:xfrm>
          <a:prstGeom prst="roundRect">
            <a:avLst>
              <a:gd name="adj" fmla="val 20001"/>
            </a:avLst>
          </a:prstGeom>
          <a:solidFill>
            <a:srgbClr val="EBD0FB"/>
          </a:solidFill>
          <a:ln w="10239">
            <a:solidFill>
              <a:srgbClr val="D7A1F7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263997" y="3939302"/>
            <a:ext cx="132278" cy="3081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7"/>
              </a:lnSpc>
              <a:buNone/>
            </a:pPr>
            <a:r>
              <a:rPr lang="en-US" sz="1941" b="1" kern="0" spc="-3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1941" dirty="0"/>
          </a:p>
        </p:txBody>
      </p:sp>
      <p:sp>
        <p:nvSpPr>
          <p:cNvPr id="12" name="Text 8"/>
          <p:cNvSpPr/>
          <p:nvPr/>
        </p:nvSpPr>
        <p:spPr>
          <a:xfrm>
            <a:off x="6679406" y="3964900"/>
            <a:ext cx="1805702" cy="5136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22"/>
              </a:lnSpc>
              <a:buNone/>
            </a:pPr>
            <a:r>
              <a:rPr lang="en-US" sz="1618" b="1" kern="0" spc="-3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Educación Financiera Continua</a:t>
            </a:r>
            <a:endParaRPr lang="en-US" sz="1618" dirty="0"/>
          </a:p>
        </p:txBody>
      </p:sp>
      <p:sp>
        <p:nvSpPr>
          <p:cNvPr id="13" name="Text 9"/>
          <p:cNvSpPr/>
          <p:nvPr/>
        </p:nvSpPr>
        <p:spPr>
          <a:xfrm>
            <a:off x="6679406" y="4642842"/>
            <a:ext cx="1805702" cy="10520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71"/>
              </a:lnSpc>
              <a:buNone/>
            </a:pPr>
            <a:r>
              <a:rPr lang="en-US" sz="1294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Aprende y obtén información actualizada sobre las finanzas personales.</a:t>
            </a:r>
            <a:endParaRPr lang="en-US" sz="1294" dirty="0"/>
          </a:p>
        </p:txBody>
      </p:sp>
      <p:sp>
        <p:nvSpPr>
          <p:cNvPr id="14" name="Shape 10"/>
          <p:cNvSpPr/>
          <p:nvPr/>
        </p:nvSpPr>
        <p:spPr>
          <a:xfrm>
            <a:off x="8649414" y="3908465"/>
            <a:ext cx="369808" cy="369808"/>
          </a:xfrm>
          <a:prstGeom prst="roundRect">
            <a:avLst>
              <a:gd name="adj" fmla="val 20001"/>
            </a:avLst>
          </a:prstGeom>
          <a:solidFill>
            <a:srgbClr val="EBD0FB"/>
          </a:solidFill>
          <a:ln w="10239">
            <a:solidFill>
              <a:srgbClr val="D7A1F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8768120" y="3939302"/>
            <a:ext cx="132278" cy="3081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7"/>
              </a:lnSpc>
              <a:buNone/>
            </a:pPr>
            <a:r>
              <a:rPr lang="en-US" sz="1941" b="1" kern="0" spc="-3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1941" dirty="0"/>
          </a:p>
        </p:txBody>
      </p:sp>
      <p:sp>
        <p:nvSpPr>
          <p:cNvPr id="16" name="Text 12"/>
          <p:cNvSpPr/>
          <p:nvPr/>
        </p:nvSpPr>
        <p:spPr>
          <a:xfrm>
            <a:off x="9183529" y="3964900"/>
            <a:ext cx="1805702" cy="5136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22"/>
              </a:lnSpc>
              <a:buNone/>
            </a:pPr>
            <a:r>
              <a:rPr lang="en-US" sz="1618" b="1" kern="0" spc="-3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Inversiones Inteligentes</a:t>
            </a:r>
            <a:endParaRPr lang="en-US" sz="1618" dirty="0"/>
          </a:p>
        </p:txBody>
      </p:sp>
      <p:sp>
        <p:nvSpPr>
          <p:cNvPr id="17" name="Text 13"/>
          <p:cNvSpPr/>
          <p:nvPr/>
        </p:nvSpPr>
        <p:spPr>
          <a:xfrm>
            <a:off x="9183529" y="4642842"/>
            <a:ext cx="1805702" cy="18410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71"/>
              </a:lnSpc>
              <a:buNone/>
            </a:pPr>
            <a:r>
              <a:rPr lang="en-US" sz="1294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Investiga sobre diferentes opciones de inversión, como acciones, bonos, fondos mutuos y bienes raíces. Considera reducir gastos y maximizar ingresos.</a:t>
            </a:r>
            <a:endParaRPr lang="en-US" sz="1294" dirty="0"/>
          </a:p>
        </p:txBody>
      </p:sp>
      <p:sp>
        <p:nvSpPr>
          <p:cNvPr id="18" name="Shape 14"/>
          <p:cNvSpPr/>
          <p:nvPr/>
        </p:nvSpPr>
        <p:spPr>
          <a:xfrm>
            <a:off x="3641169" y="6776680"/>
            <a:ext cx="369808" cy="369808"/>
          </a:xfrm>
          <a:prstGeom prst="roundRect">
            <a:avLst>
              <a:gd name="adj" fmla="val 20001"/>
            </a:avLst>
          </a:prstGeom>
          <a:solidFill>
            <a:srgbClr val="EBD0FB"/>
          </a:solidFill>
          <a:ln w="10239">
            <a:solidFill>
              <a:srgbClr val="D7A1F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3759875" y="6807517"/>
            <a:ext cx="132278" cy="3081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7"/>
              </a:lnSpc>
              <a:buNone/>
            </a:pPr>
            <a:r>
              <a:rPr lang="en-US" sz="1941" b="1" kern="0" spc="-39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lang="en-US" sz="1941" dirty="0"/>
          </a:p>
        </p:txBody>
      </p:sp>
      <p:sp>
        <p:nvSpPr>
          <p:cNvPr id="20" name="Text 16"/>
          <p:cNvSpPr/>
          <p:nvPr/>
        </p:nvSpPr>
        <p:spPr>
          <a:xfrm>
            <a:off x="4175284" y="6833116"/>
            <a:ext cx="2900720" cy="2568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22"/>
              </a:lnSpc>
              <a:buNone/>
            </a:pPr>
            <a:r>
              <a:rPr lang="en-US" sz="1618" b="1" kern="0" spc="-3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Revisión Periódica de tus Finanzas</a:t>
            </a:r>
            <a:endParaRPr lang="en-US" sz="1618" dirty="0"/>
          </a:p>
        </p:txBody>
      </p:sp>
      <p:sp>
        <p:nvSpPr>
          <p:cNvPr id="21" name="Text 17"/>
          <p:cNvSpPr/>
          <p:nvPr/>
        </p:nvSpPr>
        <p:spPr>
          <a:xfrm>
            <a:off x="4175284" y="7254240"/>
            <a:ext cx="6813947" cy="5260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71"/>
              </a:lnSpc>
              <a:buNone/>
            </a:pPr>
            <a:r>
              <a:rPr lang="en-US" sz="1294" kern="0" spc="-2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Es importante revisar y ,mantener actualizado nuestro plan financiero para que te puedas adaptar a los cambios si es necesario.</a:t>
            </a:r>
            <a:endParaRPr lang="en-US" sz="12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3190042"/>
            <a:ext cx="777918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Conclusión y consejos adicionales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4328755"/>
            <a:ext cx="99335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s-E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Gestionar tus finanzas personales de manera efectiva es crucial para garantizar la estabilidad financiera y el bienestar a largo plazo. Al seguir estos consejos y estrategias, puedes desarrollar una base financiera sólida y tomar decisiones informadas para un futuro financiero próspero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Recuerda: ¡el cambio comienza hoy!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562</Words>
  <Application>Microsoft Office PowerPoint</Application>
  <PresentationFormat>Personalizado</PresentationFormat>
  <Paragraphs>78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adonis-web</vt:lpstr>
      <vt:lpstr>Arial</vt:lpstr>
      <vt:lpstr>Calibri</vt:lpstr>
      <vt:lpstr>Source Sans Pro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PC</cp:lastModifiedBy>
  <cp:revision>5</cp:revision>
  <dcterms:created xsi:type="dcterms:W3CDTF">2023-11-07T22:01:11Z</dcterms:created>
  <dcterms:modified xsi:type="dcterms:W3CDTF">2023-11-08T20:54:09Z</dcterms:modified>
</cp:coreProperties>
</file>